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  <p:sldMasterId id="214748387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99" r:id="rId5"/>
    <p:sldId id="280" r:id="rId6"/>
    <p:sldId id="281" r:id="rId7"/>
    <p:sldId id="293" r:id="rId8"/>
    <p:sldId id="300" r:id="rId9"/>
    <p:sldId id="288" r:id="rId10"/>
    <p:sldId id="289" r:id="rId11"/>
    <p:sldId id="286" r:id="rId12"/>
    <p:sldId id="287" r:id="rId13"/>
    <p:sldId id="290" r:id="rId14"/>
    <p:sldId id="301" r:id="rId15"/>
    <p:sldId id="291" r:id="rId16"/>
    <p:sldId id="292" r:id="rId17"/>
    <p:sldId id="294" r:id="rId18"/>
    <p:sldId id="279" r:id="rId19"/>
  </p:sldIdLst>
  <p:sldSz cx="12192000" cy="6858000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еганова Лариса Николаевна" initials="ЧЛН" lastIdx="1" clrIdx="0">
    <p:extLst>
      <p:ext uri="{19B8F6BF-5375-455C-9EA6-DF929625EA0E}">
        <p15:presenceInfo xmlns:p15="http://schemas.microsoft.com/office/powerpoint/2012/main" userId="S::chegaln@usue.ru::4b2c84f6-c116-425e-bff5-3a60fdd333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FF"/>
    <a:srgbClr val="FFCC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39842-43BE-4955-9A30-71D22BC5F04C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030C3-CEAA-490F-96FD-F3F6DB4DB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169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DB9FB-0A0D-4D14-A149-F3209DECA859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B39C2-D9BE-4D4E-9547-83506499A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2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B39C2-D9BE-4D4E-9547-83506499A71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8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3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4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070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39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07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101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48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030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53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833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56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2001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068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418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5646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2352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3609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6991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801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39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24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2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0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9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7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89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B7049-B6B4-47CD-AB33-821924C65880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599AC0-9AE1-4EB5-B36C-C5BA6085E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76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2763" y="841830"/>
            <a:ext cx="9631850" cy="5321578"/>
          </a:xfrm>
        </p:spPr>
        <p:txBody>
          <a:bodyPr>
            <a:normAutofit/>
          </a:bodyPr>
          <a:lstStyle/>
          <a:p>
            <a:pPr algn="ctr"/>
            <a:r>
              <a:rPr lang="ru-RU" sz="4900" b="1" dirty="0">
                <a:solidFill>
                  <a:schemeClr val="accent2">
                    <a:lumMod val="50000"/>
                  </a:schemeClr>
                </a:solidFill>
              </a:rPr>
              <a:t>Особенность проведения ГИА по образовательным </a:t>
            </a:r>
            <a:r>
              <a:rPr lang="ru-RU" sz="4900" b="1">
                <a:solidFill>
                  <a:schemeClr val="accent2">
                    <a:lumMod val="50000"/>
                  </a:schemeClr>
                </a:solidFill>
              </a:rPr>
              <a:t>программам СПО</a:t>
            </a:r>
            <a:br>
              <a:rPr lang="ru-RU" sz="1800" b="1" dirty="0"/>
            </a:br>
            <a:br>
              <a:rPr lang="ru-RU" sz="6600" b="1" dirty="0"/>
            </a:br>
            <a:r>
              <a:rPr lang="ru-RU" sz="2400" dirty="0"/>
              <a:t>2020-2021 учебный год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9266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9D0B7-309A-41E1-A19D-CD24D2596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0789"/>
            <a:ext cx="8911687" cy="9504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38.02.01 Экономика и бухучет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DA5A021-6466-4CF3-A84D-5B4A703913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447634"/>
              </p:ext>
            </p:extLst>
          </p:nvPr>
        </p:nvGraphicFramePr>
        <p:xfrm>
          <a:off x="1720516" y="776036"/>
          <a:ext cx="10249166" cy="5623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3004">
                  <a:extLst>
                    <a:ext uri="{9D8B030D-6E8A-4147-A177-3AD203B41FA5}">
                      <a16:colId xmlns:a16="http://schemas.microsoft.com/office/drawing/2014/main" val="2614541016"/>
                    </a:ext>
                  </a:extLst>
                </a:gridCol>
                <a:gridCol w="2823243">
                  <a:extLst>
                    <a:ext uri="{9D8B030D-6E8A-4147-A177-3AD203B41FA5}">
                      <a16:colId xmlns:a16="http://schemas.microsoft.com/office/drawing/2014/main" val="2161563141"/>
                    </a:ext>
                  </a:extLst>
                </a:gridCol>
                <a:gridCol w="1054171">
                  <a:extLst>
                    <a:ext uri="{9D8B030D-6E8A-4147-A177-3AD203B41FA5}">
                      <a16:colId xmlns:a16="http://schemas.microsoft.com/office/drawing/2014/main" val="1286466466"/>
                    </a:ext>
                  </a:extLst>
                </a:gridCol>
                <a:gridCol w="2665722">
                  <a:extLst>
                    <a:ext uri="{9D8B030D-6E8A-4147-A177-3AD203B41FA5}">
                      <a16:colId xmlns:a16="http://schemas.microsoft.com/office/drawing/2014/main" val="2205439168"/>
                    </a:ext>
                  </a:extLst>
                </a:gridCol>
                <a:gridCol w="2773026">
                  <a:extLst>
                    <a:ext uri="{9D8B030D-6E8A-4147-A177-3AD203B41FA5}">
                      <a16:colId xmlns:a16="http://schemas.microsoft.com/office/drawing/2014/main" val="735323127"/>
                    </a:ext>
                  </a:extLst>
                </a:gridCol>
              </a:tblGrid>
              <a:tr h="479972"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</a:rPr>
                        <a:t>КОД ДЭ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</a:rPr>
                        <a:t>Основной вид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</a:rPr>
                        <a:t>ПК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</a:rPr>
                        <a:t>Критерии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bg1"/>
                          </a:solidFill>
                        </a:rPr>
                        <a:t>ПМ по УП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599642"/>
                  </a:ext>
                </a:extLst>
              </a:tr>
              <a:tr h="1279925">
                <a:tc rowSpan="3"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Документирование хозяйственных операций и ведение бухгалтерского учета активов организации</a:t>
                      </a:r>
                    </a:p>
                    <a:p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ПК 1.1-1.4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Текущий учет хозяйственных операций и группировка данных </a:t>
                      </a:r>
                    </a:p>
                    <a:p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ПМ.01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Документирование хозяйственных операций и ведение бухгалтерского учета активов организации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124875"/>
                  </a:ext>
                </a:extLst>
              </a:tr>
              <a:tr h="1879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Ведение Бухучета источников формирования активов, выполнение работ по инвентаризации активов и финансовых обязательств организации</a:t>
                      </a:r>
                    </a:p>
                    <a:p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/>
                        <a:t>ПК 2.1</a:t>
                      </a:r>
                    </a:p>
                    <a:p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Текущий учет хозяйственных операций и группировка данных </a:t>
                      </a:r>
                    </a:p>
                    <a:p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ПМ.02</a:t>
                      </a:r>
                    </a:p>
                    <a:p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Ведение Бухучета источников формирования активов, выполнение работ по инвентаризации активов и финансовых обязательств организации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394593"/>
                  </a:ext>
                </a:extLst>
              </a:tr>
              <a:tr h="12799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Составление бухгалтерской (финансовой)  отчетности и ее анализ</a:t>
                      </a:r>
                    </a:p>
                    <a:p>
                      <a:endParaRPr lang="ru-RU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/>
                        <a:t>ПК 4.1-4.2, 4.4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Составление бухгалтерской (финансовой)  отчетности и ее анализ</a:t>
                      </a:r>
                    </a:p>
                    <a:p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ПМ.04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Составление бухгалтерской (финансовой)  отчетности и ее анализ</a:t>
                      </a:r>
                    </a:p>
                    <a:p>
                      <a:endParaRPr lang="ru-RU" sz="15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3118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52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70E9B-3B4D-43F5-A582-5CD44C92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0790"/>
            <a:ext cx="8911687" cy="577515"/>
          </a:xfrm>
        </p:spPr>
        <p:txBody>
          <a:bodyPr>
            <a:normAutofit/>
          </a:bodyPr>
          <a:lstStyle/>
          <a:p>
            <a:r>
              <a:rPr lang="ru-RU" sz="2800" b="1" dirty="0"/>
              <a:t>38.02.01 Экономика и бухучет Код 1.1 Задания</a:t>
            </a:r>
            <a:endParaRPr lang="ru-RU" sz="28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08D8136-CEE8-4AD2-9602-ACC6EF7B23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980632"/>
              </p:ext>
            </p:extLst>
          </p:nvPr>
        </p:nvGraphicFramePr>
        <p:xfrm>
          <a:off x="842211" y="1106906"/>
          <a:ext cx="11141239" cy="5564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8872">
                  <a:extLst>
                    <a:ext uri="{9D8B030D-6E8A-4147-A177-3AD203B41FA5}">
                      <a16:colId xmlns:a16="http://schemas.microsoft.com/office/drawing/2014/main" val="261547214"/>
                    </a:ext>
                  </a:extLst>
                </a:gridCol>
                <a:gridCol w="6885465">
                  <a:extLst>
                    <a:ext uri="{9D8B030D-6E8A-4147-A177-3AD203B41FA5}">
                      <a16:colId xmlns:a16="http://schemas.microsoft.com/office/drawing/2014/main" val="965831373"/>
                    </a:ext>
                  </a:extLst>
                </a:gridCol>
                <a:gridCol w="1676902">
                  <a:extLst>
                    <a:ext uri="{9D8B030D-6E8A-4147-A177-3AD203B41FA5}">
                      <a16:colId xmlns:a16="http://schemas.microsoft.com/office/drawing/2014/main" val="428402128"/>
                    </a:ext>
                  </a:extLst>
                </a:gridCol>
              </a:tblGrid>
              <a:tr h="1037861">
                <a:tc>
                  <a:txBody>
                    <a:bodyPr/>
                    <a:lstStyle/>
                    <a:p>
                      <a:r>
                        <a:rPr lang="ru-RU" dirty="0"/>
                        <a:t>Критерий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Задание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Время выполнения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36751"/>
                  </a:ext>
                </a:extLst>
              </a:tr>
              <a:tr h="228329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Модуль 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Текущий учет хозяйственных операций и группировка данных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Выполнение кейса: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сформировать первоначальные сведения об организации для ведения учета;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разработать учетную политику организации для целей бухгалтерского учета с учетом особенностей деятельности. 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выборе альтернативного способа ведения учета указать его обоснование;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сформировать первичные документы по операциям, произвести проверку входящих документов;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отразить в учете операции по движению внеоборотных активов; денежных средств; материальных запасов; затрат; готовой продукции; по расчетам по оплате труда; по расчетам с контрагентами организации;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сформировать стоимость объектов внеоборотных активов;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произвести расчеты по оплате труда;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определить себестоимость выпускаемой продукции/оказываемых услуг;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произвести учет доходов и расходов организации, учитывая особенности ее основного вида деятельности;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определить финансовый результат деятельности;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сформировать регистры по счетам бухгалтерского учета за отчетный период;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сгруппировать оформленные и проверенные документы.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задания предусматривает использование специализированной программы автоматизации бухгалтерского учета</a:t>
                      </a:r>
                    </a:p>
                    <a:p>
                      <a:r>
                        <a:rPr lang="ru-RU" sz="13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(например, 1С: Предприятие 8.3).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 часа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2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096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70E9B-3B4D-43F5-A582-5CD44C92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0790"/>
            <a:ext cx="8911687" cy="1203158"/>
          </a:xfrm>
        </p:spPr>
        <p:txBody>
          <a:bodyPr/>
          <a:lstStyle/>
          <a:p>
            <a:r>
              <a:rPr lang="ru-RU" b="1" dirty="0"/>
              <a:t>38.02.01 Экономика и бухучет</a:t>
            </a:r>
            <a:br>
              <a:rPr lang="ru-RU" b="1" dirty="0"/>
            </a:br>
            <a:r>
              <a:rPr lang="ru-RU" b="1" dirty="0"/>
              <a:t>Код 1.1 Задания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08D8136-CEE8-4AD2-9602-ACC6EF7B23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164731"/>
              </p:ext>
            </p:extLst>
          </p:nvPr>
        </p:nvGraphicFramePr>
        <p:xfrm>
          <a:off x="1612231" y="1503948"/>
          <a:ext cx="10407314" cy="4390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990">
                  <a:extLst>
                    <a:ext uri="{9D8B030D-6E8A-4147-A177-3AD203B41FA5}">
                      <a16:colId xmlns:a16="http://schemas.microsoft.com/office/drawing/2014/main" val="261547214"/>
                    </a:ext>
                  </a:extLst>
                </a:gridCol>
                <a:gridCol w="6431887">
                  <a:extLst>
                    <a:ext uri="{9D8B030D-6E8A-4147-A177-3AD203B41FA5}">
                      <a16:colId xmlns:a16="http://schemas.microsoft.com/office/drawing/2014/main" val="965831373"/>
                    </a:ext>
                  </a:extLst>
                </a:gridCol>
                <a:gridCol w="1566437">
                  <a:extLst>
                    <a:ext uri="{9D8B030D-6E8A-4147-A177-3AD203B41FA5}">
                      <a16:colId xmlns:a16="http://schemas.microsoft.com/office/drawing/2014/main" val="428402128"/>
                    </a:ext>
                  </a:extLst>
                </a:gridCol>
              </a:tblGrid>
              <a:tr h="1037861">
                <a:tc>
                  <a:txBody>
                    <a:bodyPr/>
                    <a:lstStyle/>
                    <a:p>
                      <a:r>
                        <a:rPr lang="ru-RU" dirty="0"/>
                        <a:t>Критерий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Задание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Время выполнения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36751"/>
                  </a:ext>
                </a:extLst>
              </a:tr>
              <a:tr h="197193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Модуль 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Составление бухгалтерской (финансовой)  отчетности и ее анализ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Выполнение кейса: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Произвести закрывающие записи по счетам бухгалтерского учета, учитывая, что основной вид деятельности – производство. 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Себестоимость – полная;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Сформировать бухгалтерскую (финансовую) отчетность за отчетный год в составе Бухгалтерского баланса, Отчета о финансовых результатах;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провести анализ финансовой отчетности (анализ бухгалтерского баланса, отчета о финансовых результатах; группировку активов по степени ликвидности, пассивов по степени погашения обязательств; анализ ликвидности; анализ платежеспособности; анализа финансовой устойчивости; анализ рентабельности);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определить и обосновать мероприятия для улучшения финансовой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эффективности организации и ее финансового положения;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 сформировать отчет на основании проведенного анализа.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 часа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006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670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E839C4-4A6B-42DB-8FD3-F5030E852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СРОКИ И ПЛОЩАДКА </a:t>
            </a:r>
            <a:br>
              <a:rPr lang="ru-RU" b="1" dirty="0"/>
            </a:br>
            <a:r>
              <a:rPr lang="ru-RU" b="1" dirty="0"/>
              <a:t>ДЕМОНСТРАЦИОННОГО ЭКЗАМЕНА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E7D301B-40A1-4B08-A541-CD0A825B3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460439"/>
              </p:ext>
            </p:extLst>
          </p:nvPr>
        </p:nvGraphicFramePr>
        <p:xfrm>
          <a:off x="1528011" y="2506579"/>
          <a:ext cx="10491537" cy="380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179">
                  <a:extLst>
                    <a:ext uri="{9D8B030D-6E8A-4147-A177-3AD203B41FA5}">
                      <a16:colId xmlns:a16="http://schemas.microsoft.com/office/drawing/2014/main" val="3919588138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2062275028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3870595395"/>
                    </a:ext>
                  </a:extLst>
                </a:gridCol>
              </a:tblGrid>
              <a:tr h="9864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Площадка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427640"/>
                  </a:ext>
                </a:extLst>
              </a:tr>
              <a:tr h="986441">
                <a:tc>
                  <a:txBody>
                    <a:bodyPr/>
                    <a:lstStyle/>
                    <a:p>
                      <a:r>
                        <a:rPr lang="ru-RU" sz="3200" b="1" dirty="0"/>
                        <a:t>17.06.2021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/>
                        <a:t>Подготовительный день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/>
                        <a:t>ГАПОУ СО ЕЭТК</a:t>
                      </a:r>
                      <a:endParaRPr lang="ru-RU" sz="2800" b="1" dirty="0"/>
                    </a:p>
                    <a:p>
                      <a:pPr algn="ctr"/>
                      <a:endParaRPr lang="ru-RU" sz="2800" b="1" dirty="0"/>
                    </a:p>
                    <a:p>
                      <a:pPr algn="ctr"/>
                      <a:r>
                        <a:rPr lang="ru-RU" sz="2800" b="1" dirty="0"/>
                        <a:t>г. Екатеринбург, ул. Ясная, д.1, к.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733823"/>
                  </a:ext>
                </a:extLst>
              </a:tr>
              <a:tr h="1754429">
                <a:tc>
                  <a:txBody>
                    <a:bodyPr/>
                    <a:lstStyle/>
                    <a:p>
                      <a:r>
                        <a:rPr lang="ru-RU" sz="3200" b="1" dirty="0"/>
                        <a:t>18.06.2021 – 19.06.2021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/>
                        <a:t>День проведения </a:t>
                      </a:r>
                      <a:endParaRPr lang="ru-RU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ru-RU" sz="3200" b="1" dirty="0"/>
                        <a:t>2 недели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0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243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F7083-2011-452F-8649-EE0056D58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451" y="215035"/>
            <a:ext cx="8911687" cy="10482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Примерный план поведения ДЭ</a:t>
            </a:r>
            <a:br>
              <a:rPr lang="ru-RU" b="1" dirty="0"/>
            </a:br>
            <a:r>
              <a:rPr lang="ru-RU" b="1" dirty="0">
                <a:solidFill>
                  <a:srgbClr val="0070C0"/>
                </a:solidFill>
              </a:rPr>
              <a:t>подготовительный день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F8FF3E3-1B60-4BAD-B7BC-86060AF5D5E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83630" y="1452880"/>
          <a:ext cx="9940508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72">
                  <a:extLst>
                    <a:ext uri="{9D8B030D-6E8A-4147-A177-3AD203B41FA5}">
                      <a16:colId xmlns:a16="http://schemas.microsoft.com/office/drawing/2014/main" val="2576132509"/>
                    </a:ext>
                  </a:extLst>
                </a:gridCol>
                <a:gridCol w="8266336">
                  <a:extLst>
                    <a:ext uri="{9D8B030D-6E8A-4147-A177-3AD203B41FA5}">
                      <a16:colId xmlns:a16="http://schemas.microsoft.com/office/drawing/2014/main" val="2848907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29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Получение главным экспертом задания демонстрационного экзамена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97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08.00-08.20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Проверка готовности проведения демонстрационного экзамена, заполнение Акта о готовности/не готовности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179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08.20-08.30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Распределение обязанностей по проведению экзамена между членами Экспертной группы, заполнение Протокола о распределении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077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08.30-08.40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Инструктаж Экспертной группы по охране труда и технике безопасности, сбор подписей в Протоколе об ознакомлении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0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08.40-09.00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Регистрация участников демонстрационного экзамена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347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09.00-09.30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Инструктаж участников по охране труда и технике безопасности, сбор подписей в Протоколе об ознакомлении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0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09.30-11.00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Распределение рабочих мест (жеребьевка) и ознакомление участников с рабочими местами, оборудованием, графиком работы, иной документацией и заполнение Протокола 	</a:t>
                      </a:r>
                    </a:p>
                    <a:p>
                      <a:pPr algn="just"/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01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92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F7083-2011-452F-8649-EE0056D58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451" y="215035"/>
            <a:ext cx="8911687" cy="10482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Примерный план поведения ДЭ</a:t>
            </a:r>
            <a:br>
              <a:rPr lang="ru-RU" b="1" dirty="0"/>
            </a:br>
            <a:r>
              <a:rPr lang="ru-RU" b="1" dirty="0">
                <a:solidFill>
                  <a:srgbClr val="0070C0"/>
                </a:solidFill>
              </a:rPr>
              <a:t>день 1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F8FF3E3-1B60-4BAD-B7BC-86060AF5D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735535"/>
              </p:ext>
            </p:extLst>
          </p:nvPr>
        </p:nvGraphicFramePr>
        <p:xfrm>
          <a:off x="1383630" y="1452880"/>
          <a:ext cx="9940508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71">
                  <a:extLst>
                    <a:ext uri="{9D8B030D-6E8A-4147-A177-3AD203B41FA5}">
                      <a16:colId xmlns:a16="http://schemas.microsoft.com/office/drawing/2014/main" val="2576132509"/>
                    </a:ext>
                  </a:extLst>
                </a:gridCol>
                <a:gridCol w="8266337">
                  <a:extLst>
                    <a:ext uri="{9D8B030D-6E8A-4147-A177-3AD203B41FA5}">
                      <a16:colId xmlns:a16="http://schemas.microsoft.com/office/drawing/2014/main" val="2848907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29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08.00-08.30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Ознакомление с заданием и правилами выполнения задания демонстрационного экзамена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97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08.30-09.00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Брифинг экспертов</a:t>
                      </a:r>
                      <a:r>
                        <a:rPr lang="ru-RU" sz="1600" b="1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179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09.00-12.00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участниками модуля 1	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077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Эксперты забирают выполненное задание по модулю 1</a:t>
                      </a:r>
                      <a:r>
                        <a:rPr lang="ru-RU" sz="1600" b="1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0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12.00-13.00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Обед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347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13.00-16.00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участниками модуля 2</a:t>
                      </a:r>
                    </a:p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экспертами работ участников по модулю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0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16.00-18.00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экспертами работ участников по модулю 2, заполнение форм и оценочных ведомостей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01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18.00-19.00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итогов, внесение главным экспертом баллов в CIS, блокировка, сверка баллов, заполнение итогового протокола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84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790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824F00E-D084-4B3E-890D-E41B5977E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Регламент подготовки и проведения Демонстрационного экзамена с учетом стандартов </a:t>
            </a:r>
            <a:r>
              <a:rPr lang="ru-RU" sz="24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Ворлдскиллс</a:t>
            </a: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Россия  </a:t>
            </a:r>
          </a:p>
          <a:p>
            <a:pPr marL="0" indent="0" algn="ctr">
              <a:buNone/>
            </a:pPr>
            <a:r>
              <a:rPr lang="ru-RU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 рамках государственной итоговой аттестации по основным образовательным программам среднего профессионального образования – программам подготовки специалистов среднего звена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65288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63642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5094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Выпуск 2020-2021 </a:t>
            </a:r>
            <a:r>
              <a:rPr lang="ru-RU" sz="4000" b="1" dirty="0" err="1"/>
              <a:t>уч.год</a:t>
            </a:r>
            <a:br>
              <a:rPr lang="ru-RU" sz="4000" b="1" dirty="0"/>
            </a:b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специальностям: 38.02.01 «Экономика и бухгалтерский учет</a:t>
            </a:r>
            <a:r>
              <a:rPr lang="ru-RU" sz="2200" b="1" dirty="0"/>
              <a:t>»</a:t>
            </a:r>
            <a:br>
              <a:rPr lang="ru-RU" sz="2200" b="1" dirty="0"/>
            </a:br>
            <a:r>
              <a:rPr lang="ru-RU" sz="4000" b="1" dirty="0"/>
              <a:t>     </a:t>
            </a:r>
            <a:r>
              <a:rPr lang="ru-RU" sz="2200" b="1" dirty="0"/>
              <a:t>38.02.07 «Банковское дело»</a:t>
            </a:r>
            <a:br>
              <a:rPr lang="ru-RU" sz="2200" b="1" dirty="0"/>
            </a:b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71747"/>
              </p:ext>
            </p:extLst>
          </p:nvPr>
        </p:nvGraphicFramePr>
        <p:xfrm>
          <a:off x="2298032" y="2683042"/>
          <a:ext cx="9562792" cy="3841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1396">
                  <a:extLst>
                    <a:ext uri="{9D8B030D-6E8A-4147-A177-3AD203B41FA5}">
                      <a16:colId xmlns:a16="http://schemas.microsoft.com/office/drawing/2014/main" val="480987746"/>
                    </a:ext>
                  </a:extLst>
                </a:gridCol>
                <a:gridCol w="4781396">
                  <a:extLst>
                    <a:ext uri="{9D8B030D-6E8A-4147-A177-3AD203B41FA5}">
                      <a16:colId xmlns:a16="http://schemas.microsoft.com/office/drawing/2014/main" val="635565987"/>
                    </a:ext>
                  </a:extLst>
                </a:gridCol>
              </a:tblGrid>
              <a:tr h="10367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Группы 18-03 Б, </a:t>
                      </a:r>
                    </a:p>
                    <a:p>
                      <a:pPr algn="ctr"/>
                      <a:r>
                        <a:rPr lang="ru-RU" sz="3200" dirty="0"/>
                        <a:t>18-03 БД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Группы 19-02 Б, 19-02 БД</a:t>
                      </a:r>
                    </a:p>
                    <a:p>
                      <a:pPr algn="ctr"/>
                      <a:r>
                        <a:rPr lang="ru-RU" sz="3200" dirty="0"/>
                        <a:t>18-04 БД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40189"/>
                  </a:ext>
                </a:extLst>
              </a:tr>
              <a:tr h="70365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/>
                        <a:t>ФГОС 3+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/>
                        <a:t>ФГОС</a:t>
                      </a:r>
                      <a:r>
                        <a:rPr lang="ru-RU" sz="3600" b="1" baseline="0" dirty="0"/>
                        <a:t> 4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418075"/>
                  </a:ext>
                </a:extLst>
              </a:tr>
              <a:tr h="1583851">
                <a:tc>
                  <a:txBody>
                    <a:bodyPr/>
                    <a:lstStyle/>
                    <a:p>
                      <a:r>
                        <a:rPr lang="ru-RU" sz="3200" b="1" dirty="0"/>
                        <a:t>ФОРМА ГИА</a:t>
                      </a:r>
                      <a:r>
                        <a:rPr lang="ru-RU" sz="3200" dirty="0"/>
                        <a:t>: </a:t>
                      </a:r>
                      <a:r>
                        <a:rPr lang="ru-RU" sz="2000" b="1" dirty="0"/>
                        <a:t>Защита</a:t>
                      </a:r>
                      <a:r>
                        <a:rPr lang="ru-RU" sz="2000" b="1" baseline="0" dirty="0"/>
                        <a:t> ВКР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/>
                        <a:t>ФОРМА ГИА: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1" baseline="0" dirty="0"/>
                        <a:t>Демонстрационный экзамен</a:t>
                      </a:r>
                    </a:p>
                    <a:p>
                      <a:pPr marL="0" indent="0">
                        <a:buNone/>
                      </a:pPr>
                      <a:endParaRPr lang="ru-RU" sz="2000" b="1" baseline="0" dirty="0"/>
                    </a:p>
                    <a:p>
                      <a:pPr marL="0" indent="0">
                        <a:buNone/>
                      </a:pPr>
                      <a:r>
                        <a:rPr lang="ru-RU" sz="2000" b="1" baseline="0" dirty="0"/>
                        <a:t>2. Защита ВКР</a:t>
                      </a:r>
                      <a:endParaRPr lang="ru-RU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93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E839C4-4A6B-42DB-8FD3-F5030E852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СРОКИ И ЭТАПЫ</a:t>
            </a:r>
            <a:br>
              <a:rPr lang="ru-RU" b="1" dirty="0"/>
            </a:br>
            <a:r>
              <a:rPr lang="ru-RU" b="1" dirty="0"/>
              <a:t> ГОСУДАРСТВЕННОЙ ИТОГОВОЙ АТТЕСТАЦИИ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E7D301B-40A1-4B08-A541-CD0A825B3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93501"/>
              </p:ext>
            </p:extLst>
          </p:nvPr>
        </p:nvGraphicFramePr>
        <p:xfrm>
          <a:off x="1528011" y="2506579"/>
          <a:ext cx="10491537" cy="3888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179">
                  <a:extLst>
                    <a:ext uri="{9D8B030D-6E8A-4147-A177-3AD203B41FA5}">
                      <a16:colId xmlns:a16="http://schemas.microsoft.com/office/drawing/2014/main" val="3919588138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2062275028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3870595395"/>
                    </a:ext>
                  </a:extLst>
                </a:gridCol>
              </a:tblGrid>
              <a:tr h="9864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Количество недель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427640"/>
                  </a:ext>
                </a:extLst>
              </a:tr>
              <a:tr h="986441">
                <a:tc>
                  <a:txBody>
                    <a:bodyPr/>
                    <a:lstStyle/>
                    <a:p>
                      <a:r>
                        <a:rPr lang="ru-RU" sz="3200" b="1" dirty="0"/>
                        <a:t>17.05.2021 – 12.06.2021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/>
                        <a:t>Подготовка ВКР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/>
                        <a:t>4 недели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733823"/>
                  </a:ext>
                </a:extLst>
              </a:tr>
              <a:tr h="1754429">
                <a:tc>
                  <a:txBody>
                    <a:bodyPr/>
                    <a:lstStyle/>
                    <a:p>
                      <a:r>
                        <a:rPr lang="ru-RU" sz="3200" b="1" dirty="0"/>
                        <a:t>14.06.2021 – 26.06.2021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/>
                        <a:t>Защита ВКР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/>
                        <a:t>(Демонстрационный экзамен)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/>
                        <a:t>2 недели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0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73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39D0B7-309A-41E1-A19D-CD24D2596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0789"/>
            <a:ext cx="8911687" cy="9504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38.02.07 Банковское дело</a:t>
            </a:r>
            <a:br>
              <a:rPr lang="ru-RU" sz="2800" b="1" dirty="0"/>
            </a:br>
            <a:r>
              <a:rPr lang="ru-RU" sz="2800" b="1" dirty="0"/>
              <a:t>Демонстрационный экзамен</a:t>
            </a:r>
            <a:br>
              <a:rPr lang="ru-RU" sz="2800" b="1" dirty="0"/>
            </a:br>
            <a:endParaRPr lang="ru-RU" sz="2800" b="1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DA5A021-6466-4CF3-A84D-5B4A703913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432615"/>
              </p:ext>
            </p:extLst>
          </p:nvPr>
        </p:nvGraphicFramePr>
        <p:xfrm>
          <a:off x="2127853" y="1251285"/>
          <a:ext cx="9841830" cy="47404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5816">
                  <a:extLst>
                    <a:ext uri="{9D8B030D-6E8A-4147-A177-3AD203B41FA5}">
                      <a16:colId xmlns:a16="http://schemas.microsoft.com/office/drawing/2014/main" val="2614541016"/>
                    </a:ext>
                  </a:extLst>
                </a:gridCol>
                <a:gridCol w="3111352">
                  <a:extLst>
                    <a:ext uri="{9D8B030D-6E8A-4147-A177-3AD203B41FA5}">
                      <a16:colId xmlns:a16="http://schemas.microsoft.com/office/drawing/2014/main" val="2161563141"/>
                    </a:ext>
                  </a:extLst>
                </a:gridCol>
                <a:gridCol w="1431758">
                  <a:extLst>
                    <a:ext uri="{9D8B030D-6E8A-4147-A177-3AD203B41FA5}">
                      <a16:colId xmlns:a16="http://schemas.microsoft.com/office/drawing/2014/main" val="1286466466"/>
                    </a:ext>
                  </a:extLst>
                </a:gridCol>
                <a:gridCol w="2245238">
                  <a:extLst>
                    <a:ext uri="{9D8B030D-6E8A-4147-A177-3AD203B41FA5}">
                      <a16:colId xmlns:a16="http://schemas.microsoft.com/office/drawing/2014/main" val="2205439168"/>
                    </a:ext>
                  </a:extLst>
                </a:gridCol>
                <a:gridCol w="1807666">
                  <a:extLst>
                    <a:ext uri="{9D8B030D-6E8A-4147-A177-3AD203B41FA5}">
                      <a16:colId xmlns:a16="http://schemas.microsoft.com/office/drawing/2014/main" val="735323127"/>
                    </a:ext>
                  </a:extLst>
                </a:gridCol>
              </a:tblGrid>
              <a:tr h="762902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</a:rPr>
                        <a:t>КОД ДЭ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</a:rPr>
                        <a:t>Основной вид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</a:rPr>
                        <a:t>ПК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</a:rPr>
                        <a:t>Критерии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</a:rPr>
                        <a:t>ПМ по УП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599642"/>
                  </a:ext>
                </a:extLst>
              </a:tr>
              <a:tr h="2219547">
                <a:tc rowSpan="2"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1.1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Осуществление кредитных операций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ПК 2.1-2.5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Консультирование клиентов, сервис, презентация банковских продуктов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ПМ.03 Выполнение работ по профессии Агент Банка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124875"/>
                  </a:ext>
                </a:extLst>
              </a:tr>
              <a:tr h="175799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Организация кредитной работы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</a:rPr>
                        <a:t>ПМ.02 Осуществление кредитных операций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118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32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70E9B-3B4D-43F5-A582-5CD44C92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4799" y="227067"/>
            <a:ext cx="8911687" cy="711396"/>
          </a:xfrm>
        </p:spPr>
        <p:txBody>
          <a:bodyPr>
            <a:normAutofit/>
          </a:bodyPr>
          <a:lstStyle/>
          <a:p>
            <a:r>
              <a:rPr lang="ru-RU" sz="2800" b="1" dirty="0"/>
              <a:t>38.02.07 Банковское дело  Код 1.1 Задания</a:t>
            </a:r>
            <a:endParaRPr lang="ru-RU" sz="28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08D8136-CEE8-4AD2-9602-ACC6EF7B23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798418"/>
              </p:ext>
            </p:extLst>
          </p:nvPr>
        </p:nvGraphicFramePr>
        <p:xfrm>
          <a:off x="1491916" y="1083573"/>
          <a:ext cx="1055169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694">
                  <a:extLst>
                    <a:ext uri="{9D8B030D-6E8A-4147-A177-3AD203B41FA5}">
                      <a16:colId xmlns:a16="http://schemas.microsoft.com/office/drawing/2014/main" val="261547214"/>
                    </a:ext>
                  </a:extLst>
                </a:gridCol>
                <a:gridCol w="6551906">
                  <a:extLst>
                    <a:ext uri="{9D8B030D-6E8A-4147-A177-3AD203B41FA5}">
                      <a16:colId xmlns:a16="http://schemas.microsoft.com/office/drawing/2014/main" val="965831373"/>
                    </a:ext>
                  </a:extLst>
                </a:gridCol>
                <a:gridCol w="1179094">
                  <a:extLst>
                    <a:ext uri="{9D8B030D-6E8A-4147-A177-3AD203B41FA5}">
                      <a16:colId xmlns:a16="http://schemas.microsoft.com/office/drawing/2014/main" val="428402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Критерий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Задание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Время выполнения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36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Модуль 1</a:t>
                      </a:r>
                    </a:p>
                    <a:p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Консультирование клиентов, сервис, презентация банковских продуктов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Составить презентация по банковскому продукту  (20 слайдов)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презентации должно быть дано общее представление о кредитной организации, ее финансовых показателях, рейтингах, а также подробная карта банковских продуктов. </a:t>
                      </a:r>
                    </a:p>
                    <a:p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помощью презентации участник должен грамотно, учитывая все правила общения с клиентом, провести консультацию. </a:t>
                      </a:r>
                    </a:p>
                    <a:p>
                      <a:r>
                        <a:rPr lang="ru-RU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оценки: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произвести подбор необходимого клиенту банковского продукта,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коммуникации с клиентом,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банковскими документами,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верное использование общепринятой терминологии по компетенции,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пользоваться персональным компьютером и программными продуктами.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3,5 часа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262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79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70E9B-3B4D-43F5-A582-5CD44C92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1607" y="251130"/>
            <a:ext cx="8911687" cy="723427"/>
          </a:xfrm>
        </p:spPr>
        <p:txBody>
          <a:bodyPr>
            <a:normAutofit/>
          </a:bodyPr>
          <a:lstStyle/>
          <a:p>
            <a:r>
              <a:rPr lang="ru-RU" sz="2000" b="1" dirty="0"/>
              <a:t>38.02.07 Банковское дело  Код 1.1 Задания</a:t>
            </a:r>
            <a:endParaRPr lang="ru-RU" sz="2000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08D8136-CEE8-4AD2-9602-ACC6EF7B23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00035"/>
              </p:ext>
            </p:extLst>
          </p:nvPr>
        </p:nvGraphicFramePr>
        <p:xfrm>
          <a:off x="820153" y="731520"/>
          <a:ext cx="10994857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587">
                  <a:extLst>
                    <a:ext uri="{9D8B030D-6E8A-4147-A177-3AD203B41FA5}">
                      <a16:colId xmlns:a16="http://schemas.microsoft.com/office/drawing/2014/main" val="261547214"/>
                    </a:ext>
                  </a:extLst>
                </a:gridCol>
                <a:gridCol w="7807334">
                  <a:extLst>
                    <a:ext uri="{9D8B030D-6E8A-4147-A177-3AD203B41FA5}">
                      <a16:colId xmlns:a16="http://schemas.microsoft.com/office/drawing/2014/main" val="965831373"/>
                    </a:ext>
                  </a:extLst>
                </a:gridCol>
                <a:gridCol w="1118936">
                  <a:extLst>
                    <a:ext uri="{9D8B030D-6E8A-4147-A177-3AD203B41FA5}">
                      <a16:colId xmlns:a16="http://schemas.microsoft.com/office/drawing/2014/main" val="4284021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Критерий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Задание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Время выполнения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36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Модуль 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Организация кредитной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Провести переговоры с клиентом по вопросам кредитования и осуществить выдачу кредитов</a:t>
                      </a:r>
                    </a:p>
                    <a:p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 должен уметь: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оформлять кредитные договоры; проводить оценку и анализ финансового положения заемщика (юридического лица) и технико-экономическое обоснование кредита;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определять платежеспособность физических лиц;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проверять полноту и подлинность документов заемщика для получения кредита, составлять заключение о возможности предоставления кредита, рассчитывать максимальную сумму кредита, составлять график платежей по кредиту и процентам, оформлять комплект документов на открытие счетов и выдачу кредитов различных видов;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формировать кредитные дела клиентов, рассчитывать суммы формируемого резерва. </a:t>
                      </a:r>
                    </a:p>
                    <a:p>
                      <a:r>
                        <a:rPr lang="ru-RU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оценки: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кредитных договоров и сопутствующих документов; оценка и анализ финансового положения заемщика (юридического лица) и технико-экономическое обоснование кредита; определение платежеспособности физических лиц;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проверка полноты и подлинности документов заемщика для получения кредита, проверка качества и достаточности обеспечения возвратности кредита;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графика платежей по кредиту и процентам, формирование кредитных дел клиентов; расчет суммы формируемого резерва</a:t>
                      </a:r>
                      <a:r>
                        <a:rPr lang="ru-RU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3,5 часа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006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073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E839C4-4A6B-42DB-8FD3-F5030E852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СРОКИ И ПЛОЩАДКА </a:t>
            </a:r>
            <a:br>
              <a:rPr lang="ru-RU" b="1" dirty="0"/>
            </a:br>
            <a:r>
              <a:rPr lang="ru-RU" b="1" dirty="0"/>
              <a:t>ДЕМОНСТРАЦИОННОГО ЭКЗАМЕНА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E7D301B-40A1-4B08-A541-CD0A825B3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132925"/>
              </p:ext>
            </p:extLst>
          </p:nvPr>
        </p:nvGraphicFramePr>
        <p:xfrm>
          <a:off x="1528011" y="2506579"/>
          <a:ext cx="10491537" cy="380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179">
                  <a:extLst>
                    <a:ext uri="{9D8B030D-6E8A-4147-A177-3AD203B41FA5}">
                      <a16:colId xmlns:a16="http://schemas.microsoft.com/office/drawing/2014/main" val="3919588138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2062275028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3870595395"/>
                    </a:ext>
                  </a:extLst>
                </a:gridCol>
              </a:tblGrid>
              <a:tr h="9864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ЭТАП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Площадка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427640"/>
                  </a:ext>
                </a:extLst>
              </a:tr>
              <a:tr h="986441">
                <a:tc>
                  <a:txBody>
                    <a:bodyPr/>
                    <a:lstStyle/>
                    <a:p>
                      <a:r>
                        <a:rPr lang="ru-RU" sz="3200" b="1" dirty="0"/>
                        <a:t>14.06.2021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/>
                        <a:t>Подготовительный день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1" dirty="0"/>
                        <a:t>УГК </a:t>
                      </a:r>
                      <a:r>
                        <a:rPr lang="ru-RU" sz="2800" b="1" dirty="0"/>
                        <a:t>имени И.И Ползунова</a:t>
                      </a:r>
                    </a:p>
                    <a:p>
                      <a:pPr algn="ctr"/>
                      <a:endParaRPr lang="ru-RU" sz="2800" b="1" dirty="0"/>
                    </a:p>
                    <a:p>
                      <a:pPr algn="ctr"/>
                      <a:r>
                        <a:rPr lang="ru-RU" sz="2800" b="1" dirty="0"/>
                        <a:t>г. Екатеринбург, ул. Ленина, 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733823"/>
                  </a:ext>
                </a:extLst>
              </a:tr>
              <a:tr h="1754429">
                <a:tc>
                  <a:txBody>
                    <a:bodyPr/>
                    <a:lstStyle/>
                    <a:p>
                      <a:r>
                        <a:rPr lang="ru-RU" sz="3200" b="1" dirty="0"/>
                        <a:t>15.06.2021 – 29.06.2021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/>
                        <a:t>День проведения </a:t>
                      </a:r>
                      <a:endParaRPr lang="ru-RU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ru-RU" sz="3200" b="1" dirty="0"/>
                        <a:t>2 недели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80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10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F7083-2011-452F-8649-EE0056D58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451" y="215035"/>
            <a:ext cx="8911687" cy="10482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Примерный план поведения ДЭ</a:t>
            </a:r>
            <a:br>
              <a:rPr lang="ru-RU" b="1" dirty="0"/>
            </a:br>
            <a:r>
              <a:rPr lang="ru-RU" b="1" dirty="0">
                <a:solidFill>
                  <a:srgbClr val="0070C0"/>
                </a:solidFill>
              </a:rPr>
              <a:t>подготовительный день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F8FF3E3-1B60-4BAD-B7BC-86060AF5D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21207"/>
              </p:ext>
            </p:extLst>
          </p:nvPr>
        </p:nvGraphicFramePr>
        <p:xfrm>
          <a:off x="1383630" y="1452880"/>
          <a:ext cx="9940508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72">
                  <a:extLst>
                    <a:ext uri="{9D8B030D-6E8A-4147-A177-3AD203B41FA5}">
                      <a16:colId xmlns:a16="http://schemas.microsoft.com/office/drawing/2014/main" val="2576132509"/>
                    </a:ext>
                  </a:extLst>
                </a:gridCol>
                <a:gridCol w="8266336">
                  <a:extLst>
                    <a:ext uri="{9D8B030D-6E8A-4147-A177-3AD203B41FA5}">
                      <a16:colId xmlns:a16="http://schemas.microsoft.com/office/drawing/2014/main" val="2848907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29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Получение главным экспертом задания демонстрационного экзамена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97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08.00-08.20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Проверка готовности проведения демонстрационного экзамена, заполнение Акта о готовности/не готовности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179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08.20-08.30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Распределение обязанностей по проведению экзамена между членами Экспертной группы, заполнение Протокола о распределении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077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08.30-08.40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Инструктаж Экспертной группы по охране труда и технике безопасности, сбор подписей в Протоколе об ознакомлении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0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08.40-09.00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Регистрация участников демонстрационного экзамена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347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09.00-09.30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Инструктаж участников по охране труда и технике безопасности, сбор подписей в Протоколе об ознакомлении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0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09.30-11.00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Распределение рабочих мест (жеребьевка) и ознакомление участников с рабочими местами, оборудованием, графиком работы, иной документацией и заполнение Протокола 	</a:t>
                      </a:r>
                    </a:p>
                    <a:p>
                      <a:pPr algn="just"/>
                      <a:endParaRPr lang="ru-RU" sz="16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01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365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F7083-2011-452F-8649-EE0056D58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451" y="215035"/>
            <a:ext cx="8911687" cy="10482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Примерный план поведения ДЭ</a:t>
            </a:r>
            <a:br>
              <a:rPr lang="ru-RU" b="1" dirty="0"/>
            </a:br>
            <a:r>
              <a:rPr lang="ru-RU" b="1" dirty="0">
                <a:solidFill>
                  <a:srgbClr val="0070C0"/>
                </a:solidFill>
              </a:rPr>
              <a:t>день 1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9F8FF3E3-1B60-4BAD-B7BC-86060AF5D5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755823"/>
              </p:ext>
            </p:extLst>
          </p:nvPr>
        </p:nvGraphicFramePr>
        <p:xfrm>
          <a:off x="1383630" y="1452880"/>
          <a:ext cx="994050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172">
                  <a:extLst>
                    <a:ext uri="{9D8B030D-6E8A-4147-A177-3AD203B41FA5}">
                      <a16:colId xmlns:a16="http://schemas.microsoft.com/office/drawing/2014/main" val="2576132509"/>
                    </a:ext>
                  </a:extLst>
                </a:gridCol>
                <a:gridCol w="8266336">
                  <a:extLst>
                    <a:ext uri="{9D8B030D-6E8A-4147-A177-3AD203B41FA5}">
                      <a16:colId xmlns:a16="http://schemas.microsoft.com/office/drawing/2014/main" val="28489078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Время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Мероприятие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29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08.30-09.00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Ознакомление с заданием и правилами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97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09.00-10.00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Выдача задания по Модулю 1  и его выполнение 	</a:t>
                      </a:r>
                      <a:r>
                        <a:rPr lang="ru-RU" sz="1600" b="1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179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10.00-12.00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Презентация выполненного задания по Модулю 1 	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077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12.00-13.00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Обед 	</a:t>
                      </a:r>
                      <a:r>
                        <a:rPr lang="ru-RU" sz="1600" b="1" i="0" u="none" strike="noStrike" kern="1200" baseline="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0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13.00-14.30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Выдача задания по Модулю 2  и его выполнение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347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14.30-16.30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Презентация выполненного задания по Модулю 2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0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 Black" panose="020B0A04020102020204" pitchFamily="34" charset="0"/>
                        </a:rPr>
                        <a:t>16.30-18.00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экспертов, заполнение форм и оценочных ведомостей </a:t>
                      </a:r>
                    </a:p>
                    <a:p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итогов, внесение главным экспертом баллов в CIS, блокировка, сверка баллов, заполнение итогового протокола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201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852055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784</TotalTime>
  <Words>1370</Words>
  <Application>Microsoft Office PowerPoint</Application>
  <PresentationFormat>Широкоэкранный</PresentationFormat>
  <Paragraphs>230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Легкий дым</vt:lpstr>
      <vt:lpstr>Особенность проведения ГИА по образовательным программам СПО  2020-2021 учебный год</vt:lpstr>
      <vt:lpstr>Выпуск 2020-2021 уч.год по специальностям: 38.02.01 «Экономика и бухгалтерский учет»      38.02.07 «Банковское дело» </vt:lpstr>
      <vt:lpstr>СРОКИ И ЭТАПЫ  ГОСУДАРСТВЕННОЙ ИТОГОВОЙ АТТЕСТАЦИИ</vt:lpstr>
      <vt:lpstr>38.02.07 Банковское дело Демонстрационный экзамен </vt:lpstr>
      <vt:lpstr>38.02.07 Банковское дело  Код 1.1 Задания</vt:lpstr>
      <vt:lpstr>38.02.07 Банковское дело  Код 1.1 Задания</vt:lpstr>
      <vt:lpstr>СРОКИ И ПЛОЩАДКА  ДЕМОНСТРАЦИОННОГО ЭКЗАМЕНА</vt:lpstr>
      <vt:lpstr>Примерный план поведения ДЭ подготовительный день</vt:lpstr>
      <vt:lpstr>Примерный план поведения ДЭ день 1</vt:lpstr>
      <vt:lpstr>38.02.01 Экономика и бухучет </vt:lpstr>
      <vt:lpstr>38.02.01 Экономика и бухучет Код 1.1 Задания</vt:lpstr>
      <vt:lpstr>38.02.01 Экономика и бухучет Код 1.1 Задания</vt:lpstr>
      <vt:lpstr>СРОКИ И ПЛОЩАДКА  ДЕМОНСТРАЦИОННОГО ЭКЗАМЕНА</vt:lpstr>
      <vt:lpstr>Примерный план поведения ДЭ подготовительный день</vt:lpstr>
      <vt:lpstr>Примерный план поведения ДЭ день 1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 итоговая аттестация  по специальности 38.02.01 «Экономика и бухгалтерский учет»  2019-2020 учебный год</dc:title>
  <dc:creator>r r</dc:creator>
  <cp:lastModifiedBy>Лариса Николаевна Чеганова</cp:lastModifiedBy>
  <cp:revision>50</cp:revision>
  <cp:lastPrinted>2019-10-30T10:32:58Z</cp:lastPrinted>
  <dcterms:created xsi:type="dcterms:W3CDTF">2019-10-29T17:31:44Z</dcterms:created>
  <dcterms:modified xsi:type="dcterms:W3CDTF">2021-01-28T04:26:56Z</dcterms:modified>
</cp:coreProperties>
</file>